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1" r:id="rId1"/>
  </p:sld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258" r:id="rId17"/>
    <p:sldId id="344" r:id="rId18"/>
    <p:sldId id="345" r:id="rId19"/>
    <p:sldId id="360" r:id="rId20"/>
    <p:sldId id="361" r:id="rId21"/>
    <p:sldId id="362" r:id="rId22"/>
    <p:sldId id="363" r:id="rId23"/>
    <p:sldId id="364" r:id="rId24"/>
    <p:sldId id="365" r:id="rId25"/>
    <p:sldId id="370" r:id="rId26"/>
    <p:sldId id="371" r:id="rId27"/>
    <p:sldId id="372" r:id="rId28"/>
    <p:sldId id="373" r:id="rId29"/>
    <p:sldId id="374" r:id="rId30"/>
    <p:sldId id="366" r:id="rId31"/>
    <p:sldId id="369" r:id="rId32"/>
    <p:sldId id="367" r:id="rId33"/>
    <p:sldId id="368" r:id="rId34"/>
    <p:sldId id="377" r:id="rId35"/>
    <p:sldId id="375" r:id="rId36"/>
    <p:sldId id="376" r:id="rId37"/>
    <p:sldId id="378" r:id="rId38"/>
    <p:sldId id="379" r:id="rId39"/>
    <p:sldId id="380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297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4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8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9298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05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134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71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01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4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1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0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2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6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9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5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4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8EAF6-38E5-4AE9-B40C-99F7C0AB72D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09E3739-7111-412B-869E-5D3FE03F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8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pseudo-element3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pseudo-element4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pseudo-element5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pseudo-element6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pseudo-element7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All%20CSS%20Pseudo%20Elements.doc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contentexample1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contentexample2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pseudo-class1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contentexample2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text-align-last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text-decoration-color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text-decoration-line.htm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text-decoration-style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text-decoration-style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pseudo-class2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css3_pr_text-decoration-color.asp" TargetMode="External"/><Relationship Id="rId2" Type="http://schemas.openxmlformats.org/officeDocument/2006/relationships/hyperlink" Target="http://www.w3schools.com/cssref/css3_pr_text-decoration-line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text-decoration.htm" TargetMode="External"/><Relationship Id="rId4" Type="http://schemas.openxmlformats.org/officeDocument/2006/relationships/hyperlink" Target="http://www.w3schools.com/cssref/css3_pr_text-decoration-style.asp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text-indent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text-justify.htm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text-overflow.htm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text-shadow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text-transform.ht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pseudo-class3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transitionex1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transitionex2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transitionex3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transitionex4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transitionex5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transitionex6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pseudo-class5.html" TargetMode="External"/><Relationship Id="rId2" Type="http://schemas.openxmlformats.org/officeDocument/2006/relationships/hyperlink" Target="pseudo-class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All%20CSS%20Pseudo%20Classes.docx" TargetMode="External"/><Relationship Id="rId2" Type="http://schemas.openxmlformats.org/officeDocument/2006/relationships/hyperlink" Target="pseudo-class6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pseudo-element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pseudo-element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 Properties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3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Pseudo-element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200" b="1" dirty="0"/>
              <a:t>Pseudo-elements and CSS Classes</a:t>
            </a:r>
          </a:p>
          <a:p>
            <a:pPr algn="just"/>
            <a:r>
              <a:rPr lang="en-US" sz="2200" dirty="0" smtClean="0"/>
              <a:t>Pseudo-elements </a:t>
            </a:r>
            <a:r>
              <a:rPr lang="en-US" sz="2200" dirty="0"/>
              <a:t>can be combined with CSS classes</a:t>
            </a:r>
            <a:r>
              <a:rPr lang="en-US" sz="2200" dirty="0" smtClean="0"/>
              <a:t>:</a:t>
            </a:r>
          </a:p>
          <a:p>
            <a:pPr marL="0" lvl="1" indent="0" algn="just">
              <a:buNone/>
            </a:pPr>
            <a:r>
              <a:rPr lang="en-US" sz="2200" dirty="0" smtClean="0">
                <a:hlinkClick r:id="rId2" action="ppaction://hlinkfile"/>
              </a:rPr>
              <a:t>Example</a:t>
            </a:r>
            <a:endParaRPr lang="en-US" sz="2200" dirty="0" smtClean="0"/>
          </a:p>
          <a:p>
            <a:pPr marL="0" lvl="1" indent="0" algn="just">
              <a:buNone/>
            </a:pPr>
            <a:endParaRPr lang="en-US" sz="2200" dirty="0"/>
          </a:p>
          <a:p>
            <a:pPr marL="0" lvl="1" indent="0" algn="just">
              <a:buNone/>
            </a:pPr>
            <a:endParaRPr lang="en-US" sz="2200" dirty="0" smtClean="0"/>
          </a:p>
          <a:p>
            <a:pPr marL="0" lvl="1" indent="0" algn="just">
              <a:buNone/>
            </a:pPr>
            <a:endParaRPr lang="en-US" sz="2200" dirty="0"/>
          </a:p>
          <a:p>
            <a:pPr marL="0" lvl="1" indent="0" algn="just">
              <a:buNone/>
            </a:pPr>
            <a:endParaRPr lang="en-US" sz="2200" dirty="0" smtClean="0"/>
          </a:p>
          <a:p>
            <a:pPr marL="0" lvl="1" indent="0" algn="just">
              <a:buNone/>
            </a:pPr>
            <a:endParaRPr lang="en-US" sz="2200" dirty="0"/>
          </a:p>
          <a:p>
            <a:pPr marL="0" lvl="1" indent="0" algn="just">
              <a:buNone/>
            </a:pPr>
            <a:endParaRPr lang="en-US" sz="2200" dirty="0" smtClean="0"/>
          </a:p>
          <a:p>
            <a:pPr marL="0" lvl="1" indent="0" algn="just">
              <a:buNone/>
            </a:pPr>
            <a:endParaRPr lang="en-US" sz="2200" dirty="0"/>
          </a:p>
          <a:p>
            <a:pPr marL="0" lvl="1" indent="0" algn="just">
              <a:buNone/>
            </a:pPr>
            <a:r>
              <a:rPr lang="en-US" sz="2400" dirty="0" smtClean="0"/>
              <a:t>The example above will display the first letter of paragraphs with class="intro", in red and in a larger size.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100" t="34926" r="66467" b="44669"/>
          <a:stretch/>
        </p:blipFill>
        <p:spPr>
          <a:xfrm>
            <a:off x="3523129" y="2796987"/>
            <a:ext cx="3679039" cy="2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Pseudo-element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Multiple Pseudo-elements</a:t>
            </a:r>
          </a:p>
          <a:p>
            <a:r>
              <a:rPr lang="en-US" sz="2000" dirty="0"/>
              <a:t>Several pseudo-elements can also be combined.</a:t>
            </a:r>
          </a:p>
          <a:p>
            <a:r>
              <a:rPr lang="en-US" sz="2000" dirty="0"/>
              <a:t>In the following example, the first letter of a paragraph will be red, in an xx-large font size. The rest of the first line will be blue, and in small-caps. The rest of the paragraph will be the default font size and color:</a:t>
            </a:r>
          </a:p>
          <a:p>
            <a:pPr marL="0" lvl="1" indent="0" algn="just">
              <a:buNone/>
            </a:pPr>
            <a:r>
              <a:rPr lang="en-US" sz="2200" dirty="0" smtClean="0">
                <a:hlinkClick r:id="rId2" action="ppaction://hlinkfile"/>
              </a:rPr>
              <a:t>Example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824" t="44853" r="63263" b="22794"/>
          <a:stretch/>
        </p:blipFill>
        <p:spPr>
          <a:xfrm>
            <a:off x="4114800" y="3508433"/>
            <a:ext cx="3482788" cy="334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3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Pseudo-element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CSS - The ::before </a:t>
            </a:r>
            <a:r>
              <a:rPr lang="en-US" sz="2400" b="1" dirty="0" smtClean="0"/>
              <a:t>Pseudo-element</a:t>
            </a:r>
            <a:endParaRPr lang="en-US" sz="2200" b="1" dirty="0"/>
          </a:p>
          <a:p>
            <a:pPr lvl="1" algn="just"/>
            <a:r>
              <a:rPr lang="en-US" sz="2000" dirty="0" smtClean="0"/>
              <a:t>It can </a:t>
            </a:r>
            <a:r>
              <a:rPr lang="en-US" sz="2000" dirty="0"/>
              <a:t>be used to insert some content before the content of an element.</a:t>
            </a:r>
          </a:p>
          <a:p>
            <a:pPr lvl="1" algn="just"/>
            <a:r>
              <a:rPr lang="en-US" sz="2000" dirty="0" smtClean="0"/>
              <a:t>The </a:t>
            </a:r>
            <a:r>
              <a:rPr lang="en-US" sz="2000" dirty="0"/>
              <a:t>following example inserts an image before each &lt;h1&gt; element:</a:t>
            </a:r>
          </a:p>
          <a:p>
            <a:pPr marL="0" lvl="1" indent="0" algn="just">
              <a:buNone/>
            </a:pPr>
            <a:r>
              <a:rPr lang="en-US" sz="2200" dirty="0" smtClean="0">
                <a:hlinkClick r:id="rId2" action="ppaction://hlinkfile"/>
              </a:rPr>
              <a:t>Example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134" t="40625" r="60990" b="41912"/>
          <a:stretch/>
        </p:blipFill>
        <p:spPr>
          <a:xfrm>
            <a:off x="3402105" y="3576917"/>
            <a:ext cx="5432610" cy="25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2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Pseudo-element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CSS - The ::after </a:t>
            </a:r>
            <a:r>
              <a:rPr lang="en-US" sz="2400" b="1" dirty="0" smtClean="0"/>
              <a:t>Pseudo-element</a:t>
            </a:r>
            <a:endParaRPr lang="en-US" sz="2200" b="1" dirty="0"/>
          </a:p>
          <a:p>
            <a:pPr lvl="1" algn="just"/>
            <a:r>
              <a:rPr lang="en-US" sz="2000" dirty="0" smtClean="0"/>
              <a:t>It pseudo-element </a:t>
            </a:r>
            <a:r>
              <a:rPr lang="en-US" sz="2000" dirty="0"/>
              <a:t>can be used to insert some content after the content of an element.</a:t>
            </a:r>
          </a:p>
          <a:p>
            <a:pPr lvl="1" algn="just"/>
            <a:r>
              <a:rPr lang="en-US" sz="2000" dirty="0" smtClean="0"/>
              <a:t>The </a:t>
            </a:r>
            <a:r>
              <a:rPr lang="en-US" sz="2000" dirty="0"/>
              <a:t>following example inserts an image after each &lt;h1&gt; element:</a:t>
            </a:r>
          </a:p>
          <a:p>
            <a:pPr marL="0" lvl="1" indent="0" algn="just">
              <a:buNone/>
            </a:pPr>
            <a:r>
              <a:rPr lang="en-US" sz="2200" dirty="0" smtClean="0">
                <a:hlinkClick r:id="rId2" action="ppaction://hlinkfile"/>
              </a:rPr>
              <a:t>Example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927" t="47611" r="62850" b="36213"/>
          <a:stretch/>
        </p:blipFill>
        <p:spPr>
          <a:xfrm>
            <a:off x="1963271" y="3711388"/>
            <a:ext cx="4774929" cy="225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Pseudo-element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CSS - The ::selection </a:t>
            </a:r>
            <a:r>
              <a:rPr lang="en-US" sz="2400" b="1" dirty="0" smtClean="0"/>
              <a:t>Pseudo-element</a:t>
            </a:r>
            <a:endParaRPr lang="en-US" sz="2200" b="1" dirty="0"/>
          </a:p>
          <a:p>
            <a:pPr lvl="1" algn="just"/>
            <a:r>
              <a:rPr lang="en-US" sz="2000" dirty="0" smtClean="0"/>
              <a:t>It pseudo-element </a:t>
            </a:r>
            <a:r>
              <a:rPr lang="en-US" sz="2000" dirty="0"/>
              <a:t>matches the portion of an element that is selected by a user</a:t>
            </a:r>
            <a:r>
              <a:rPr lang="en-US" sz="2000" dirty="0" smtClean="0"/>
              <a:t>.</a:t>
            </a:r>
            <a:endParaRPr lang="en-US" sz="2000" dirty="0"/>
          </a:p>
          <a:p>
            <a:pPr lvl="1" algn="just"/>
            <a:r>
              <a:rPr lang="en-US" sz="2000" dirty="0"/>
              <a:t>The following CSS properties can be applied to ::selection: color, background, cursor, and outline</a:t>
            </a:r>
            <a:r>
              <a:rPr lang="en-US" sz="2000" dirty="0" smtClean="0"/>
              <a:t>.</a:t>
            </a:r>
            <a:endParaRPr lang="en-US" sz="2000" dirty="0"/>
          </a:p>
          <a:p>
            <a:pPr lvl="1" algn="just"/>
            <a:r>
              <a:rPr lang="en-US" sz="2000" dirty="0"/>
              <a:t>The following example makes the selected text red on a yellow background:</a:t>
            </a:r>
            <a:endParaRPr lang="en-US" sz="2000" dirty="0" smtClean="0"/>
          </a:p>
          <a:p>
            <a:pPr marL="0" lvl="1" indent="0" algn="just">
              <a:buNone/>
            </a:pPr>
            <a:r>
              <a:rPr lang="en-US" sz="2200" dirty="0" smtClean="0">
                <a:hlinkClick r:id="rId2" action="ppaction://hlinkfile"/>
              </a:rPr>
              <a:t>Example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94" t="38051" r="66157" b="42397"/>
          <a:stretch/>
        </p:blipFill>
        <p:spPr>
          <a:xfrm>
            <a:off x="4732962" y="4411037"/>
            <a:ext cx="3701353" cy="24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Pseudo-element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hlinkClick r:id="rId2" action="ppaction://hlinkfile"/>
              </a:rPr>
              <a:t>All CSS Pseudo Elements</a:t>
            </a:r>
            <a:endParaRPr lang="en-US" sz="2400" b="1" dirty="0"/>
          </a:p>
          <a:p>
            <a:pPr marL="0" indent="0" algn="just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511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/>
              <a:t>content </a:t>
            </a:r>
            <a:r>
              <a:rPr lang="en-US" sz="4000" dirty="0" smtClean="0"/>
              <a:t>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The </a:t>
            </a:r>
            <a:r>
              <a:rPr lang="en-US" sz="2000" dirty="0"/>
              <a:t>content property is used with the :before and :after pseudo-elements, to insert generated content.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11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/>
              <a:t>content </a:t>
            </a:r>
            <a:r>
              <a:rPr lang="en-US" sz="4000" dirty="0" smtClean="0"/>
              <a:t>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1008529"/>
            <a:ext cx="9923929" cy="5688106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927" t="22059" r="24610" b="6985"/>
          <a:stretch/>
        </p:blipFill>
        <p:spPr>
          <a:xfrm>
            <a:off x="1680884" y="1008527"/>
            <a:ext cx="8431304" cy="58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/>
              <a:t>content </a:t>
            </a:r>
            <a:r>
              <a:rPr lang="en-US" sz="4000" dirty="0" smtClean="0"/>
              <a:t>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1008529"/>
            <a:ext cx="9923929" cy="5688106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617" t="40625" r="28124" b="28860"/>
          <a:stretch/>
        </p:blipFill>
        <p:spPr>
          <a:xfrm>
            <a:off x="1680883" y="1008528"/>
            <a:ext cx="10291865" cy="32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/>
              <a:t>counter-increment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r>
              <a:rPr lang="en-US" sz="2000" dirty="0"/>
              <a:t>The counter-increment property increments one or more counter values.</a:t>
            </a:r>
          </a:p>
          <a:p>
            <a:pPr algn="just"/>
            <a:r>
              <a:rPr lang="en-US" sz="2000" dirty="0"/>
              <a:t>The counter-increment property is usually used together with the counter-reset property and the content property.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94" t="25699" r="15246" b="22621"/>
          <a:stretch/>
        </p:blipFill>
        <p:spPr>
          <a:xfrm>
            <a:off x="2101755" y="2620369"/>
            <a:ext cx="9882704" cy="42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Pseudo-classes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A pseudo-class is used to define a special state of an element.</a:t>
            </a:r>
          </a:p>
          <a:p>
            <a:pPr marL="0" indent="0" algn="just">
              <a:buNone/>
            </a:pPr>
            <a:r>
              <a:rPr lang="en-US" sz="2400" dirty="0" smtClean="0"/>
              <a:t>For </a:t>
            </a:r>
            <a:r>
              <a:rPr lang="en-US" sz="2400" dirty="0"/>
              <a:t>example, it can be used to:</a:t>
            </a:r>
          </a:p>
          <a:p>
            <a:pPr lvl="1" algn="just"/>
            <a:r>
              <a:rPr lang="en-US" sz="2200" dirty="0" smtClean="0"/>
              <a:t>Style </a:t>
            </a:r>
            <a:r>
              <a:rPr lang="en-US" sz="2200" dirty="0"/>
              <a:t>an element when a user </a:t>
            </a:r>
            <a:r>
              <a:rPr lang="en-US" sz="2200" dirty="0" err="1"/>
              <a:t>mouses</a:t>
            </a:r>
            <a:r>
              <a:rPr lang="en-US" sz="2200" dirty="0"/>
              <a:t> over it</a:t>
            </a:r>
          </a:p>
          <a:p>
            <a:pPr lvl="1" algn="just"/>
            <a:r>
              <a:rPr lang="en-US" sz="2200" dirty="0" smtClean="0"/>
              <a:t>Style </a:t>
            </a:r>
            <a:r>
              <a:rPr lang="en-US" sz="2200" dirty="0"/>
              <a:t>visited and unvisited links differently</a:t>
            </a:r>
          </a:p>
          <a:p>
            <a:pPr marL="0" indent="0" algn="just">
              <a:buNone/>
            </a:pPr>
            <a:r>
              <a:rPr lang="en-US" sz="2400" dirty="0" smtClean="0">
                <a:hlinkClick r:id="rId2" action="ppaction://hlinkfile"/>
              </a:rPr>
              <a:t>Example 1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134" t="38236" r="63470" b="37500"/>
          <a:stretch/>
        </p:blipFill>
        <p:spPr>
          <a:xfrm>
            <a:off x="2084294" y="3856435"/>
            <a:ext cx="4047564" cy="30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2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counter-reset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counter-reset property creates or resets one or more counters.</a:t>
            </a:r>
          </a:p>
          <a:p>
            <a:pPr algn="just"/>
            <a:r>
              <a:rPr lang="en-US" sz="2000" dirty="0"/>
              <a:t>The counter-reset property is usually used together with the counter-increment property and the content property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994" t="20476" r="15035" b="27286"/>
          <a:stretch/>
        </p:blipFill>
        <p:spPr>
          <a:xfrm>
            <a:off x="2033515" y="2661314"/>
            <a:ext cx="9571297" cy="41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3" y="2877071"/>
            <a:ext cx="9923929" cy="83371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Text Properties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285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/>
              <a:t>Text </a:t>
            </a:r>
            <a:r>
              <a:rPr lang="en-US" sz="4000" dirty="0" smtClean="0"/>
              <a:t>Color 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color </a:t>
            </a:r>
            <a:r>
              <a:rPr lang="en-US" sz="2000" dirty="0"/>
              <a:t>property is used to set the color of the text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623" t="47901" r="63916" b="14412"/>
          <a:stretch/>
        </p:blipFill>
        <p:spPr>
          <a:xfrm>
            <a:off x="2074458" y="1473959"/>
            <a:ext cx="4538559" cy="52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text-align 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text-align property specifies the horizontal alignment of text in an element.</a:t>
            </a:r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43" t="23834" r="51748" b="34375"/>
          <a:stretch/>
        </p:blipFill>
        <p:spPr>
          <a:xfrm>
            <a:off x="232011" y="1828597"/>
            <a:ext cx="4387039" cy="3412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469" t="22714" r="28881" b="21315"/>
          <a:stretch/>
        </p:blipFill>
        <p:spPr>
          <a:xfrm>
            <a:off x="4619050" y="1828597"/>
            <a:ext cx="7513761" cy="48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/>
              <a:t>text-align-last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text-align-last property specifies how to align the last line of a text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r>
              <a:rPr lang="en-US" sz="2000" dirty="0" smtClean="0"/>
              <a:t> </a:t>
            </a:r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784" t="20102" r="24476" b="11241"/>
          <a:stretch/>
        </p:blipFill>
        <p:spPr>
          <a:xfrm>
            <a:off x="1924335" y="1828597"/>
            <a:ext cx="9680478" cy="50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1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text-decoration-color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text-decoration-color property specifies the color of the text-decoration (underlines, </a:t>
            </a:r>
            <a:r>
              <a:rPr lang="en-US" sz="2000" dirty="0" err="1"/>
              <a:t>overlines</a:t>
            </a:r>
            <a:r>
              <a:rPr lang="en-US" sz="2000" dirty="0"/>
              <a:t>, </a:t>
            </a:r>
            <a:r>
              <a:rPr lang="en-US" sz="2000" dirty="0" err="1"/>
              <a:t>linethroughs</a:t>
            </a:r>
            <a:r>
              <a:rPr lang="en-US" sz="2000" dirty="0"/>
              <a:t>).</a:t>
            </a:r>
          </a:p>
          <a:p>
            <a:pPr algn="just"/>
            <a:r>
              <a:rPr lang="en-US" sz="2000" b="1" dirty="0"/>
              <a:t>Note:</a:t>
            </a:r>
            <a:r>
              <a:rPr lang="en-US" sz="2000" dirty="0"/>
              <a:t> The text-decoration-color property will only have an effect on elements with a visible text-decoration.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468" t="36147" r="34547" b="22994"/>
          <a:stretch/>
        </p:blipFill>
        <p:spPr>
          <a:xfrm>
            <a:off x="2006220" y="3009332"/>
            <a:ext cx="7506270" cy="35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text-decoration-line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text-decoration-line property specifies what type of line, if any, the decoration will have.</a:t>
            </a:r>
          </a:p>
          <a:p>
            <a:pPr algn="just"/>
            <a:r>
              <a:rPr lang="en-US" sz="2000" b="1" dirty="0"/>
              <a:t>Note:</a:t>
            </a:r>
            <a:r>
              <a:rPr lang="en-US" sz="2000" dirty="0"/>
              <a:t> You can also set the text-decoration-line using the text-decoration property, which is a short-hand property for the text-decoration-line, text-decoration-style, and the text-decoration-color properties.</a:t>
            </a:r>
          </a:p>
          <a:p>
            <a:pPr algn="just"/>
            <a:r>
              <a:rPr lang="en-US" sz="2000" b="1" dirty="0"/>
              <a:t>Note:</a:t>
            </a:r>
            <a:r>
              <a:rPr lang="en-US" sz="2000" dirty="0"/>
              <a:t> You can also combine more than one value, like underline </a:t>
            </a:r>
            <a:r>
              <a:rPr lang="en-US" sz="2000" i="1" dirty="0"/>
              <a:t>and</a:t>
            </a:r>
            <a:r>
              <a:rPr lang="en-US" sz="2000" dirty="0"/>
              <a:t> </a:t>
            </a:r>
            <a:r>
              <a:rPr lang="en-US" sz="2000" dirty="0" err="1"/>
              <a:t>overline</a:t>
            </a:r>
            <a:r>
              <a:rPr lang="en-US" sz="2000" dirty="0"/>
              <a:t> to display lines both under and over the text.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12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text-decoration-line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890" t="17863" r="34650" b="27845"/>
          <a:stretch/>
        </p:blipFill>
        <p:spPr>
          <a:xfrm>
            <a:off x="1528549" y="1128345"/>
            <a:ext cx="8693624" cy="54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2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text-decoration-style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text-decoration-style property specifies how the line, if any, will display.</a:t>
            </a:r>
            <a:endParaRPr lang="en-US" sz="2000" dirty="0" smtClean="0">
              <a:hlinkClick r:id="rId2" action="ppaction://hlinkfile"/>
            </a:endParaRPr>
          </a:p>
          <a:p>
            <a:pPr algn="just"/>
            <a:r>
              <a:rPr lang="en-US" sz="2000" dirty="0" smtClean="0">
                <a:hlinkClick r:id="rId2" action="ppaction://hlinkfile"/>
              </a:rPr>
              <a:t>Example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784" t="17304" r="34860" b="19636"/>
          <a:stretch/>
        </p:blipFill>
        <p:spPr>
          <a:xfrm>
            <a:off x="4831307" y="1574629"/>
            <a:ext cx="7206019" cy="52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text-decoration-style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text-decoration-style property specifies how the line, if any, will display.</a:t>
            </a:r>
            <a:endParaRPr lang="en-US" sz="2000" dirty="0" smtClean="0">
              <a:hlinkClick r:id="rId2" action="ppaction://hlinkfile"/>
            </a:endParaRPr>
          </a:p>
          <a:p>
            <a:pPr algn="just"/>
            <a:r>
              <a:rPr lang="en-US" sz="2000" dirty="0" smtClean="0">
                <a:hlinkClick r:id="rId2" action="ppaction://hlinkfile"/>
              </a:rPr>
              <a:t>Example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784" t="17304" r="34860" b="19636"/>
          <a:stretch/>
        </p:blipFill>
        <p:spPr>
          <a:xfrm>
            <a:off x="4831307" y="1574629"/>
            <a:ext cx="7206019" cy="52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Pseudo-classes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>
                <a:hlinkClick r:id="rId2" action="ppaction://hlinkfile"/>
              </a:rPr>
              <a:t>Example 2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833" t="25183" r="47347" b="36054"/>
          <a:stretch/>
        </p:blipFill>
        <p:spPr>
          <a:xfrm>
            <a:off x="1963270" y="2268738"/>
            <a:ext cx="7276263" cy="45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8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text-decoration 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text-decoration property specifies the decoration added to text.</a:t>
            </a:r>
          </a:p>
          <a:p>
            <a:pPr algn="just"/>
            <a:r>
              <a:rPr lang="en-US" sz="2000" b="1" dirty="0"/>
              <a:t>Note:</a:t>
            </a:r>
            <a:r>
              <a:rPr lang="en-US" sz="2000" dirty="0"/>
              <a:t> In CSS3, the text-decoration property is a shorthand property for </a:t>
            </a:r>
            <a:r>
              <a:rPr lang="en-US" sz="2000" dirty="0">
                <a:hlinkClick r:id="rId2"/>
              </a:rPr>
              <a:t>text-decoration-line</a:t>
            </a:r>
            <a:r>
              <a:rPr lang="en-US" sz="2000" dirty="0"/>
              <a:t>, </a:t>
            </a:r>
            <a:r>
              <a:rPr lang="en-US" sz="2000" dirty="0">
                <a:hlinkClick r:id="rId3"/>
              </a:rPr>
              <a:t>text-decoration-color</a:t>
            </a:r>
            <a:r>
              <a:rPr lang="en-US" sz="2000" dirty="0"/>
              <a:t>, and </a:t>
            </a:r>
            <a:r>
              <a:rPr lang="en-US" sz="2000" dirty="0">
                <a:hlinkClick r:id="rId4"/>
              </a:rPr>
              <a:t>text-decoration-style</a:t>
            </a:r>
            <a:r>
              <a:rPr lang="en-US" sz="2000" dirty="0"/>
              <a:t>, but this is currently not supported in any of the major browsers.</a:t>
            </a:r>
          </a:p>
          <a:p>
            <a:pPr algn="just"/>
            <a:r>
              <a:rPr lang="en-US" sz="2000" b="1" dirty="0"/>
              <a:t>Note:</a:t>
            </a:r>
            <a:r>
              <a:rPr lang="en-US" sz="2000" dirty="0"/>
              <a:t> In CSS3 you can use the </a:t>
            </a:r>
            <a:r>
              <a:rPr lang="en-US" sz="2000" dirty="0">
                <a:hlinkClick r:id="rId3"/>
              </a:rPr>
              <a:t>text-decoration-color</a:t>
            </a:r>
            <a:r>
              <a:rPr lang="en-US" sz="2000" dirty="0"/>
              <a:t> property to change the color of the decoration, otherwise the color is the same as the color of the text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 smtClean="0">
                <a:hlinkClick r:id="rId5" action="ppaction://hlinkfile"/>
              </a:rPr>
              <a:t>Example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19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text-decoration 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575" t="17117" r="38637" b="27472"/>
          <a:stretch/>
        </p:blipFill>
        <p:spPr>
          <a:xfrm>
            <a:off x="1680883" y="994881"/>
            <a:ext cx="8077265" cy="561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6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/>
              <a:t>text-indent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text-indent property specifies the indentation of the first line in a text-block.</a:t>
            </a:r>
          </a:p>
          <a:p>
            <a:pPr algn="just"/>
            <a:r>
              <a:rPr lang="en-US" sz="2000" b="1" dirty="0"/>
              <a:t>Note:</a:t>
            </a:r>
            <a:r>
              <a:rPr lang="en-US" sz="2000" dirty="0"/>
              <a:t> Negative values are allowed. The first line will be indented to the left if the value is negative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574" t="19543" r="38112" b="34188"/>
          <a:stretch/>
        </p:blipFill>
        <p:spPr>
          <a:xfrm>
            <a:off x="3821373" y="2579427"/>
            <a:ext cx="7151427" cy="41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3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text-justify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text-justify property specifies the justification method to use when text-align is set to "justify".</a:t>
            </a:r>
          </a:p>
          <a:p>
            <a:pPr algn="just"/>
            <a:r>
              <a:rPr lang="en-US" sz="2000" dirty="0"/>
              <a:t>This property specifies how justified text should be aligned and spaced.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05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text-justify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574" t="18610" r="22273" b="6203"/>
          <a:stretch/>
        </p:blipFill>
        <p:spPr>
          <a:xfrm>
            <a:off x="1746913" y="1132764"/>
            <a:ext cx="7956645" cy="55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8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text-overflow 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text-overflow property specifies how overflowed content that is not displayed should be signaled to the user.</a:t>
            </a:r>
            <a:endParaRPr lang="en-US" sz="2000" dirty="0" smtClean="0"/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889" t="21969" r="36014" b="27472"/>
          <a:stretch/>
        </p:blipFill>
        <p:spPr>
          <a:xfrm>
            <a:off x="3660811" y="2063806"/>
            <a:ext cx="7653181" cy="461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text-shadow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r>
              <a:rPr lang="en-US" sz="2000" dirty="0"/>
              <a:t>The text-shadow property adds shadow to text.</a:t>
            </a:r>
          </a:p>
          <a:p>
            <a:r>
              <a:rPr lang="en-US" sz="2000" dirty="0"/>
              <a:t>This property accepts a comma-separated list of shadows to be applied to the text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475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text-shadow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574" t="18237" r="27832" b="14786"/>
          <a:stretch/>
        </p:blipFill>
        <p:spPr>
          <a:xfrm>
            <a:off x="1680883" y="994881"/>
            <a:ext cx="8554937" cy="5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/>
              <a:t>text-transform </a:t>
            </a:r>
            <a:r>
              <a:rPr lang="en-US" sz="4000" dirty="0" smtClean="0"/>
              <a:t>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r>
              <a:rPr lang="en-US" sz="2000" dirty="0"/>
              <a:t>The text-transform property controls the capitalization of text.</a:t>
            </a:r>
            <a:endParaRPr lang="en-US" sz="2000" dirty="0" smtClean="0"/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889" t="19170" r="39266" b="24673"/>
          <a:stretch/>
        </p:blipFill>
        <p:spPr>
          <a:xfrm>
            <a:off x="3548417" y="1487604"/>
            <a:ext cx="7383439" cy="53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754" y="106977"/>
            <a:ext cx="9923929" cy="8337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CSS3 Transitions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754" y="940693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CSS3 transitions allows you to change property values smoothly (from one value to another), over a given duration.</a:t>
            </a:r>
          </a:p>
          <a:p>
            <a:pPr algn="just"/>
            <a:r>
              <a:rPr lang="en-US" sz="2000" b="1" dirty="0"/>
              <a:t>Example:</a:t>
            </a:r>
            <a:r>
              <a:rPr lang="en-US" sz="2000" dirty="0"/>
              <a:t> Mouse over the element below to see a CSS3 transition effect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48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Pseudo-classes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The :first-child Pseudo-class</a:t>
            </a:r>
          </a:p>
          <a:p>
            <a:pPr marL="0" indent="0" algn="just">
              <a:buNone/>
            </a:pPr>
            <a:r>
              <a:rPr lang="en-US" sz="2200" dirty="0"/>
              <a:t>It pseudo-class matches a specified element that is the first child of another element</a:t>
            </a:r>
            <a:r>
              <a:rPr lang="en-US" sz="2200" dirty="0" smtClean="0"/>
              <a:t>.</a:t>
            </a:r>
          </a:p>
          <a:p>
            <a:pPr marL="0" indent="0" algn="just">
              <a:buNone/>
            </a:pPr>
            <a:r>
              <a:rPr lang="en-US" sz="2200" dirty="0" smtClean="0">
                <a:hlinkClick r:id="rId2" action="ppaction://hlinkfile"/>
              </a:rPr>
              <a:t>Example 3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043" t="31670" r="25734" b="38106"/>
          <a:stretch/>
        </p:blipFill>
        <p:spPr>
          <a:xfrm>
            <a:off x="1963271" y="3384643"/>
            <a:ext cx="9572976" cy="28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3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/>
              <a:t>How to Use CSS3 Transitions?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To create a transition effect, you must specify two things:</a:t>
            </a:r>
          </a:p>
          <a:p>
            <a:pPr lvl="1" algn="just"/>
            <a:r>
              <a:rPr lang="en-US" sz="1800" dirty="0"/>
              <a:t>the CSS property you want to add an effect to</a:t>
            </a:r>
          </a:p>
          <a:p>
            <a:pPr lvl="1" algn="just"/>
            <a:r>
              <a:rPr lang="en-US" sz="1800" dirty="0"/>
              <a:t>the duration of the effect</a:t>
            </a:r>
          </a:p>
          <a:p>
            <a:pPr algn="just"/>
            <a:r>
              <a:rPr lang="en-US" sz="2000" b="1" dirty="0"/>
              <a:t>Note:</a:t>
            </a:r>
            <a:r>
              <a:rPr lang="en-US" sz="2000" dirty="0"/>
              <a:t> If the duration part is not specified, the transition will have no effect, because the default value is 0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70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/>
              <a:t>How to Use CSS3 Transitions?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The </a:t>
            </a:r>
            <a:r>
              <a:rPr lang="en-US" sz="2000" dirty="0"/>
              <a:t>following example shows a 100px * 100px red &lt;div&gt; element. The &lt;div&gt; element has also specified a transition effect for the width property, with a duration of 2 seconds: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997" t="42280" r="32155" b="29779"/>
          <a:stretch/>
        </p:blipFill>
        <p:spPr>
          <a:xfrm>
            <a:off x="2178425" y="4639035"/>
            <a:ext cx="9426388" cy="2218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514" t="42279" r="52721" b="28125"/>
          <a:stretch/>
        </p:blipFill>
        <p:spPr>
          <a:xfrm>
            <a:off x="4988860" y="1956145"/>
            <a:ext cx="4799208" cy="268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transition-property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transition-property property specifies the name of the CSS property the transition effect is for (the transition effect will start when the specified CSS property changes).</a:t>
            </a:r>
          </a:p>
          <a:p>
            <a:pPr algn="just"/>
            <a:r>
              <a:rPr lang="en-US" sz="2000" b="1" dirty="0"/>
              <a:t>Tip:</a:t>
            </a:r>
            <a:r>
              <a:rPr lang="en-US" sz="2000" dirty="0"/>
              <a:t> A transition effect could typically occur when a user hover over an element.</a:t>
            </a:r>
          </a:p>
          <a:p>
            <a:pPr algn="just"/>
            <a:r>
              <a:rPr lang="en-US" sz="2000" b="1" dirty="0"/>
              <a:t>Note:</a:t>
            </a:r>
            <a:r>
              <a:rPr lang="en-US" sz="2000" dirty="0"/>
              <a:t> Always specify the transition-duration property, otherwise the duration is 0, and the transition will have no effect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94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transition-property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70" t="25000" r="28228" b="24816"/>
          <a:stretch/>
        </p:blipFill>
        <p:spPr>
          <a:xfrm>
            <a:off x="1680884" y="994881"/>
            <a:ext cx="10286998" cy="53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transition-duration </a:t>
            </a:r>
            <a:r>
              <a:rPr lang="en-US" sz="4000" dirty="0"/>
              <a:t>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transition-duration property specifies how many seconds (s) or milliseconds (</a:t>
            </a:r>
            <a:r>
              <a:rPr lang="en-US" sz="2000" dirty="0" err="1"/>
              <a:t>ms</a:t>
            </a:r>
            <a:r>
              <a:rPr lang="en-US" sz="2000" dirty="0"/>
              <a:t>) a transition effect takes to complete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997" t="19853" r="18512" b="37317"/>
          <a:stretch/>
        </p:blipFill>
        <p:spPr>
          <a:xfrm>
            <a:off x="1828799" y="2272351"/>
            <a:ext cx="10264167" cy="38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transition-timing-function 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transition-timing-function property specifies the speed curve of the transition effect.</a:t>
            </a:r>
          </a:p>
          <a:p>
            <a:pPr algn="just"/>
            <a:r>
              <a:rPr lang="en-US" sz="2000" dirty="0"/>
              <a:t>This property allows a transition effect to change speed over its duration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25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transition-timing-function 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996" t="18199" r="17996" b="11765"/>
          <a:stretch/>
        </p:blipFill>
        <p:spPr>
          <a:xfrm>
            <a:off x="1680883" y="1008530"/>
            <a:ext cx="9587751" cy="58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4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transition-timing-function 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Bezier Curve</a:t>
            </a:r>
          </a:p>
          <a:p>
            <a:pPr algn="just"/>
            <a:r>
              <a:rPr lang="en-US" sz="2000" dirty="0"/>
              <a:t>The Bezier curve is a commonly used curve model in computer graphics. If you have been working with Vector Graphic Editors like Adobe Illustrator or </a:t>
            </a:r>
            <a:r>
              <a:rPr lang="en-US" sz="2000" dirty="0" err="1"/>
              <a:t>Inkscape</a:t>
            </a:r>
            <a:r>
              <a:rPr lang="en-US" sz="2000" dirty="0"/>
              <a:t>, you will find this curve model when you are drawing with the pen tool. This curve is formed with four points as illustrated in the following figure</a:t>
            </a:r>
            <a:r>
              <a:rPr lang="en-US" sz="2000" dirty="0" smtClean="0"/>
              <a:t>:</a:t>
            </a:r>
          </a:p>
          <a:p>
            <a:pPr algn="just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35" t="39522" r="56857" b="7169"/>
          <a:stretch/>
        </p:blipFill>
        <p:spPr>
          <a:xfrm>
            <a:off x="2339788" y="2783340"/>
            <a:ext cx="5365377" cy="389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transition-delay 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The transition-delay property specifies when the transition effect will start.</a:t>
            </a:r>
          </a:p>
          <a:p>
            <a:pPr algn="just"/>
            <a:r>
              <a:rPr lang="en-US" sz="2000" dirty="0" smtClean="0"/>
              <a:t>The transition-delay value is defined in seconds (s) or milliseconds (</a:t>
            </a:r>
            <a:r>
              <a:rPr lang="en-US" sz="2000" dirty="0" err="1" smtClean="0"/>
              <a:t>ms</a:t>
            </a:r>
            <a:r>
              <a:rPr lang="en-US" sz="2000" dirty="0" smtClean="0"/>
              <a:t>).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410" t="35478" r="23060" b="22794"/>
          <a:stretch/>
        </p:blipFill>
        <p:spPr>
          <a:xfrm>
            <a:off x="2407023" y="2514600"/>
            <a:ext cx="9588048" cy="37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8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transition 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transition property is a shorthand property for the four transition properties:</a:t>
            </a:r>
          </a:p>
          <a:p>
            <a:pPr algn="just"/>
            <a:r>
              <a:rPr lang="en-US" sz="2000" dirty="0"/>
              <a:t>transition-property, transition-duration, transition-timing-function, and transition-delay.</a:t>
            </a:r>
          </a:p>
          <a:p>
            <a:pPr algn="just"/>
            <a:r>
              <a:rPr lang="en-US" sz="2000" b="1" dirty="0"/>
              <a:t>Note:</a:t>
            </a:r>
            <a:r>
              <a:rPr lang="en-US" sz="2000" dirty="0"/>
              <a:t> Always specify the transition-duration property, otherwise the duration is 0s, and the transition will have no effect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>
                <a:hlinkClick r:id="rId2" action="ppaction://hlinkfile"/>
              </a:rPr>
              <a:t>Example</a:t>
            </a:r>
            <a:endParaRPr lang="en-US" sz="2000" dirty="0" smtClean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229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Pseudo-classes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056295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 smtClean="0">
                <a:hlinkClick r:id="rId2" action="ppaction://hlinkfile"/>
              </a:rPr>
              <a:t>Example 4</a:t>
            </a:r>
            <a:r>
              <a:rPr lang="en-US" sz="2200" dirty="0" smtClean="0"/>
              <a:t>		</a:t>
            </a:r>
            <a:r>
              <a:rPr lang="en-US" sz="2200" dirty="0" smtClean="0">
                <a:hlinkClick r:id="rId3" action="ppaction://hlinkfile"/>
              </a:rPr>
              <a:t>Example 5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042" t="18797" r="21119" b="14599"/>
          <a:stretch/>
        </p:blipFill>
        <p:spPr>
          <a:xfrm>
            <a:off x="1963270" y="1465729"/>
            <a:ext cx="10228729" cy="53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4" y="174814"/>
            <a:ext cx="9923929" cy="83371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transition Property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4" y="994881"/>
            <a:ext cx="9923929" cy="5688106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791" t="19669" r="27504" b="24081"/>
          <a:stretch/>
        </p:blipFill>
        <p:spPr>
          <a:xfrm>
            <a:off x="1680884" y="994881"/>
            <a:ext cx="10019242" cy="56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http://www.w3schools.com/cssref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0" y="3072653"/>
            <a:ext cx="9923929" cy="1008529"/>
          </a:xfrm>
        </p:spPr>
        <p:txBody>
          <a:bodyPr/>
          <a:lstStyle/>
          <a:p>
            <a:pPr algn="ctr"/>
            <a:r>
              <a:rPr lang="en-US" i="1" dirty="0" smtClean="0"/>
              <a:t>Thank You…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069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Pseudo-classes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056295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 smtClean="0">
                <a:hlinkClick r:id="rId2" action="ppaction://hlinkfile"/>
              </a:rPr>
              <a:t>Example 6</a:t>
            </a:r>
            <a:r>
              <a:rPr lang="en-US" sz="2200" dirty="0" smtClean="0"/>
              <a:t>				</a:t>
            </a:r>
            <a:r>
              <a:rPr lang="en-US" sz="2200" dirty="0" smtClean="0">
                <a:hlinkClick r:id="rId3" action="ppaction://hlinkfile"/>
              </a:rPr>
              <a:t>All CSS classes</a:t>
            </a:r>
            <a:r>
              <a:rPr lang="en-US" sz="2200" dirty="0" smtClean="0"/>
              <a:t>	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832" t="23088" r="36329" b="24861"/>
          <a:stretch/>
        </p:blipFill>
        <p:spPr>
          <a:xfrm>
            <a:off x="1910687" y="1460309"/>
            <a:ext cx="8857397" cy="53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0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Pseudo-element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A CSS pseudo-element is used to style specified parts of an element.</a:t>
            </a:r>
          </a:p>
          <a:p>
            <a:pPr marL="0" indent="0" algn="just">
              <a:buNone/>
            </a:pPr>
            <a:r>
              <a:rPr lang="en-US" sz="2400" dirty="0" smtClean="0"/>
              <a:t>For </a:t>
            </a:r>
            <a:r>
              <a:rPr lang="en-US" sz="2400" dirty="0"/>
              <a:t>example, it can be used to:</a:t>
            </a:r>
          </a:p>
          <a:p>
            <a:pPr lvl="1" algn="just"/>
            <a:r>
              <a:rPr lang="en-US" sz="2200" dirty="0" smtClean="0"/>
              <a:t>Style </a:t>
            </a:r>
            <a:r>
              <a:rPr lang="en-US" sz="2200" dirty="0"/>
              <a:t>the first letter, or line, of an element</a:t>
            </a:r>
          </a:p>
          <a:p>
            <a:pPr lvl="1" algn="just"/>
            <a:r>
              <a:rPr lang="en-US" sz="2200" dirty="0" smtClean="0"/>
              <a:t>Insert </a:t>
            </a:r>
            <a:r>
              <a:rPr lang="en-US" sz="2200" dirty="0"/>
              <a:t>content before, or after, the content of an element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00" t="43934" r="59439" b="31617"/>
          <a:stretch/>
        </p:blipFill>
        <p:spPr>
          <a:xfrm>
            <a:off x="2084293" y="3832412"/>
            <a:ext cx="5217459" cy="30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Pseudo-element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b="1" dirty="0"/>
              <a:t>The ::first-line Pseudo-element</a:t>
            </a:r>
          </a:p>
          <a:p>
            <a:pPr lvl="1" algn="just"/>
            <a:r>
              <a:rPr lang="en-US" sz="2000" dirty="0" smtClean="0"/>
              <a:t>The </a:t>
            </a:r>
            <a:r>
              <a:rPr lang="en-US" sz="2000" dirty="0"/>
              <a:t>::first-line pseudo-element is used to add a special style to the first line of a text.</a:t>
            </a:r>
          </a:p>
          <a:p>
            <a:pPr lvl="1" algn="just"/>
            <a:r>
              <a:rPr lang="en-US" sz="2000" dirty="0" smtClean="0"/>
              <a:t>The following </a:t>
            </a:r>
            <a:r>
              <a:rPr lang="en-US" sz="2000" dirty="0"/>
              <a:t>example formats the first line of the text in all &lt;p&gt; </a:t>
            </a:r>
            <a:r>
              <a:rPr lang="en-US" sz="2000" dirty="0" smtClean="0"/>
              <a:t>elements</a:t>
            </a:r>
          </a:p>
          <a:p>
            <a:pPr marL="0" lvl="1" indent="0" algn="just">
              <a:buNone/>
            </a:pPr>
            <a:r>
              <a:rPr lang="en-US" sz="2200" dirty="0" smtClean="0">
                <a:hlinkClick r:id="rId2" action="ppaction://hlinkfile"/>
              </a:rPr>
              <a:t>Example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824" t="42647" r="62540" b="38419"/>
          <a:stretch/>
        </p:blipFill>
        <p:spPr>
          <a:xfrm>
            <a:off x="242046" y="3630703"/>
            <a:ext cx="4861831" cy="2635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6997" t="30515" r="39493" b="32537"/>
          <a:stretch/>
        </p:blipFill>
        <p:spPr>
          <a:xfrm>
            <a:off x="5378823" y="3160059"/>
            <a:ext cx="6787821" cy="35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1" y="457200"/>
            <a:ext cx="9923929" cy="10085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Pseudo-element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271" y="1465729"/>
            <a:ext cx="9923929" cy="52309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b="1" dirty="0"/>
              <a:t>The ::first-letter Pseudo-element</a:t>
            </a:r>
          </a:p>
          <a:p>
            <a:pPr algn="just"/>
            <a:r>
              <a:rPr lang="en-US" sz="2200" dirty="0" smtClean="0"/>
              <a:t>The </a:t>
            </a:r>
            <a:r>
              <a:rPr lang="en-US" sz="2200" dirty="0"/>
              <a:t>::first-letter pseudo-element is used to add a special style to the first letter of a text.</a:t>
            </a:r>
          </a:p>
          <a:p>
            <a:pPr algn="just"/>
            <a:r>
              <a:rPr lang="en-US" sz="2200" dirty="0" smtClean="0"/>
              <a:t>The </a:t>
            </a:r>
            <a:r>
              <a:rPr lang="en-US" sz="2200" dirty="0"/>
              <a:t>following example formats the first letter of the text in all &lt;p&gt; elements: </a:t>
            </a:r>
            <a:endParaRPr lang="en-US" sz="2200" dirty="0" smtClean="0"/>
          </a:p>
          <a:p>
            <a:pPr marL="0" indent="0" algn="just">
              <a:buNone/>
            </a:pPr>
            <a:r>
              <a:rPr lang="en-US" sz="2200" dirty="0" smtClean="0">
                <a:hlinkClick r:id="rId2" action="ppaction://hlinkfile"/>
              </a:rPr>
              <a:t>Example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030" t="56066" r="65744" b="24081"/>
          <a:stretch/>
        </p:blipFill>
        <p:spPr>
          <a:xfrm>
            <a:off x="907676" y="3939987"/>
            <a:ext cx="3323168" cy="2286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7100" t="38235" r="37736" b="18015"/>
          <a:stretch/>
        </p:blipFill>
        <p:spPr>
          <a:xfrm>
            <a:off x="4585447" y="3213845"/>
            <a:ext cx="7207624" cy="35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476</TotalTime>
  <Words>1337</Words>
  <Application>Microsoft Office PowerPoint</Application>
  <PresentationFormat>Widescreen</PresentationFormat>
  <Paragraphs>183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Century Gothic</vt:lpstr>
      <vt:lpstr>Wingdings 3</vt:lpstr>
      <vt:lpstr>Wisp</vt:lpstr>
      <vt:lpstr>CSS Properties</vt:lpstr>
      <vt:lpstr>Pseudo-classes</vt:lpstr>
      <vt:lpstr>Pseudo-classes</vt:lpstr>
      <vt:lpstr>Pseudo-classes</vt:lpstr>
      <vt:lpstr>Pseudo-classes</vt:lpstr>
      <vt:lpstr>Pseudo-classes</vt:lpstr>
      <vt:lpstr>Pseudo-element</vt:lpstr>
      <vt:lpstr>Pseudo-element</vt:lpstr>
      <vt:lpstr>Pseudo-element</vt:lpstr>
      <vt:lpstr>Pseudo-element</vt:lpstr>
      <vt:lpstr>Pseudo-element</vt:lpstr>
      <vt:lpstr>Pseudo-element</vt:lpstr>
      <vt:lpstr>Pseudo-element</vt:lpstr>
      <vt:lpstr>Pseudo-element</vt:lpstr>
      <vt:lpstr>Pseudo-element</vt:lpstr>
      <vt:lpstr>content Property</vt:lpstr>
      <vt:lpstr>content Property</vt:lpstr>
      <vt:lpstr>content Property</vt:lpstr>
      <vt:lpstr>counter-increment Property</vt:lpstr>
      <vt:lpstr>counter-reset Property</vt:lpstr>
      <vt:lpstr>Text Properties</vt:lpstr>
      <vt:lpstr>Text Color Property</vt:lpstr>
      <vt:lpstr>text-align Property</vt:lpstr>
      <vt:lpstr>text-align-last Property</vt:lpstr>
      <vt:lpstr>text-decoration-color Property</vt:lpstr>
      <vt:lpstr>text-decoration-line Property</vt:lpstr>
      <vt:lpstr>text-decoration-line Property</vt:lpstr>
      <vt:lpstr>text-decoration-style Property</vt:lpstr>
      <vt:lpstr>text-decoration-style Property</vt:lpstr>
      <vt:lpstr>text-decoration Property</vt:lpstr>
      <vt:lpstr>text-decoration Property</vt:lpstr>
      <vt:lpstr>text-indent Property</vt:lpstr>
      <vt:lpstr>text-justify Property</vt:lpstr>
      <vt:lpstr>text-justify Property</vt:lpstr>
      <vt:lpstr>text-overflow Property</vt:lpstr>
      <vt:lpstr>text-shadow Property</vt:lpstr>
      <vt:lpstr>text-shadow Property</vt:lpstr>
      <vt:lpstr>text-transform Property</vt:lpstr>
      <vt:lpstr>CSS3 Transitions</vt:lpstr>
      <vt:lpstr>How to Use CSS3 Transitions?</vt:lpstr>
      <vt:lpstr>How to Use CSS3 Transitions?</vt:lpstr>
      <vt:lpstr>transition-property Property</vt:lpstr>
      <vt:lpstr>transition-property Property</vt:lpstr>
      <vt:lpstr>transition-duration Property</vt:lpstr>
      <vt:lpstr>transition-timing-function Property</vt:lpstr>
      <vt:lpstr>transition-timing-function Property</vt:lpstr>
      <vt:lpstr>transition-timing-function Property</vt:lpstr>
      <vt:lpstr>transition-delay Property</vt:lpstr>
      <vt:lpstr>transition Property</vt:lpstr>
      <vt:lpstr>transition Property</vt:lpstr>
      <vt:lpstr>References</vt:lpstr>
      <vt:lpstr>Thank You…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</dc:creator>
  <cp:lastModifiedBy>PRONAYA BHATTACHARYA</cp:lastModifiedBy>
  <cp:revision>413</cp:revision>
  <dcterms:created xsi:type="dcterms:W3CDTF">2015-08-13T06:44:29Z</dcterms:created>
  <dcterms:modified xsi:type="dcterms:W3CDTF">2020-02-13T06:07:19Z</dcterms:modified>
</cp:coreProperties>
</file>